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handoutMasterIdLst>
    <p:handoutMasterId r:id="rId18"/>
  </p:handoutMasterIdLst>
  <p:sldIdLst>
    <p:sldId id="300" r:id="rId2"/>
    <p:sldId id="287" r:id="rId3"/>
    <p:sldId id="257" r:id="rId4"/>
    <p:sldId id="283" r:id="rId5"/>
    <p:sldId id="306" r:id="rId6"/>
    <p:sldId id="302" r:id="rId7"/>
    <p:sldId id="301" r:id="rId8"/>
    <p:sldId id="303" r:id="rId9"/>
    <p:sldId id="305" r:id="rId10"/>
    <p:sldId id="304" r:id="rId11"/>
    <p:sldId id="307" r:id="rId12"/>
    <p:sldId id="308" r:id="rId13"/>
    <p:sldId id="309" r:id="rId14"/>
    <p:sldId id="310" r:id="rId15"/>
    <p:sldId id="292" r:id="rId16"/>
  </p:sldIdLst>
  <p:sldSz cx="9144000" cy="6858000" type="screen4x3"/>
  <p:notesSz cx="6858000" cy="9101138"/>
  <p:custDataLst>
    <p:tags r:id="rId19"/>
  </p:custDataLst>
  <p:defaultTextStyle>
    <a:defPPr>
      <a:defRPr lang="en-US"/>
    </a:defPPr>
    <a:lvl1pPr algn="l" rtl="0" eaLnBrk="0" fontAlgn="base" hangingPunct="0">
      <a:spcBef>
        <a:spcPct val="0"/>
      </a:spcBef>
      <a:spcAft>
        <a:spcPct val="0"/>
      </a:spcAft>
      <a:defRPr sz="24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67">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CCFFCC"/>
    <a:srgbClr val="99FF99"/>
    <a:srgbClr val="66FF66"/>
    <a:srgbClr val="FBF7C1"/>
    <a:srgbClr val="000000"/>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651" autoAdjust="0"/>
  </p:normalViewPr>
  <p:slideViewPr>
    <p:cSldViewPr>
      <p:cViewPr varScale="1">
        <p:scale>
          <a:sx n="101" d="100"/>
          <a:sy n="101" d="100"/>
        </p:scale>
        <p:origin x="1914" y="10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86" d="100"/>
          <a:sy n="86" d="100"/>
        </p:scale>
        <p:origin x="-3168" y="-84"/>
      </p:cViewPr>
      <p:guideLst>
        <p:guide orient="horz" pos="2867"/>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060819"/>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838200" y="4322763"/>
            <a:ext cx="5029200" cy="4095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488" tIns="44450" rIns="90488" bIns="44450" numCol="1" anchor="t" anchorCtr="0" compatLnSpc="1">
            <a:prstTxWarp prst="textNoShape">
              <a:avLst/>
            </a:prstTxWarp>
          </a:bodyPr>
          <a:lstStyle/>
          <a:p>
            <a:pPr lvl="0"/>
            <a:r>
              <a:rPr lang="en-US" noProof="0" smtClean="0"/>
              <a:t>Click to edit Master notes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9459" name="Rectangle 3"/>
          <p:cNvSpPr>
            <a:spLocks noGrp="1" noRot="1" noChangeAspect="1" noChangeArrowheads="1" noTextEdit="1"/>
          </p:cNvSpPr>
          <p:nvPr>
            <p:ph type="sldImg" idx="2"/>
          </p:nvPr>
        </p:nvSpPr>
        <p:spPr bwMode="auto">
          <a:xfrm>
            <a:off x="1162050" y="688975"/>
            <a:ext cx="4533900" cy="3400425"/>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Tree>
    <p:extLst>
      <p:ext uri="{BB962C8B-B14F-4D97-AF65-F5344CB8AC3E}">
        <p14:creationId xmlns:p14="http://schemas.microsoft.com/office/powerpoint/2010/main" val="2363115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800" kern="1200">
        <a:solidFill>
          <a:schemeClr val="tx1"/>
        </a:solidFill>
        <a:latin typeface="Tahoma" pitchFamily="34" charset="0"/>
        <a:ea typeface="+mn-ea"/>
        <a:cs typeface="+mn-cs"/>
      </a:defRPr>
    </a:lvl1pPr>
    <a:lvl2pPr marL="457200" algn="l" rtl="0" eaLnBrk="0" fontAlgn="base" hangingPunct="0">
      <a:spcBef>
        <a:spcPct val="30000"/>
      </a:spcBef>
      <a:spcAft>
        <a:spcPct val="0"/>
      </a:spcAft>
      <a:defRPr sz="800" kern="1200">
        <a:solidFill>
          <a:schemeClr val="tx1"/>
        </a:solidFill>
        <a:latin typeface="Tahoma" pitchFamily="34" charset="0"/>
        <a:ea typeface="+mn-ea"/>
        <a:cs typeface="+mn-cs"/>
      </a:defRPr>
    </a:lvl2pPr>
    <a:lvl3pPr marL="914400" algn="l" rtl="0" eaLnBrk="0" fontAlgn="base" hangingPunct="0">
      <a:spcBef>
        <a:spcPct val="30000"/>
      </a:spcBef>
      <a:spcAft>
        <a:spcPct val="0"/>
      </a:spcAft>
      <a:defRPr sz="800" kern="1200">
        <a:solidFill>
          <a:schemeClr val="tx1"/>
        </a:solidFill>
        <a:latin typeface="Tahoma" pitchFamily="34" charset="0"/>
        <a:ea typeface="+mn-ea"/>
        <a:cs typeface="+mn-cs"/>
      </a:defRPr>
    </a:lvl3pPr>
    <a:lvl4pPr marL="1371600" algn="l" rtl="0" eaLnBrk="0" fontAlgn="base" hangingPunct="0">
      <a:spcBef>
        <a:spcPct val="30000"/>
      </a:spcBef>
      <a:spcAft>
        <a:spcPct val="0"/>
      </a:spcAft>
      <a:defRPr sz="800" kern="1200">
        <a:solidFill>
          <a:schemeClr val="tx1"/>
        </a:solidFill>
        <a:latin typeface="Tahoma" pitchFamily="34" charset="0"/>
        <a:ea typeface="+mn-ea"/>
        <a:cs typeface="+mn-cs"/>
      </a:defRPr>
    </a:lvl4pPr>
    <a:lvl5pPr marL="1828800" algn="l" rtl="0" eaLnBrk="0" fontAlgn="base" hangingPunct="0">
      <a:spcBef>
        <a:spcPct val="30000"/>
      </a:spcBef>
      <a:spcAft>
        <a:spcPct val="0"/>
      </a:spcAft>
      <a:defRPr sz="800" kern="1200">
        <a:solidFill>
          <a:schemeClr val="tx1"/>
        </a:solidFill>
        <a:latin typeface="Tahoma"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freedomhouse.org/report/special-report/2020/beijings-global-megaphone"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msn.com/en-us/sports/winter-olympics/the-kamila-valieva-ordeal-proved-a-need-for-olympic-reform-here-are-three-places-to-start/ar-AAU3buF?cvid=585c2f9442e24cbfa62f1a9dbce3095e&amp;ocid=winp1taskbar"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seem to love movies where the protagonist resists an authoritarian government.  Some examples in the movies would include “V for Vendetta” and the “Hunger Games” series. </a:t>
            </a:r>
            <a:endParaRPr lang="en-US" dirty="0"/>
          </a:p>
        </p:txBody>
      </p:sp>
    </p:spTree>
    <p:extLst>
      <p:ext uri="{BB962C8B-B14F-4D97-AF65-F5344CB8AC3E}">
        <p14:creationId xmlns:p14="http://schemas.microsoft.com/office/powerpoint/2010/main" val="13409230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smtClean="0"/>
              <a:t>Source:  </a:t>
            </a:r>
            <a:r>
              <a:rPr lang="en-US" dirty="0" smtClean="0">
                <a:hlinkClick r:id="rId3"/>
              </a:rPr>
              <a:t>Beijing's Global Megaphone | Freedom House</a:t>
            </a:r>
            <a:r>
              <a:rPr lang="en-US" dirty="0" smtClean="0"/>
              <a:t> https://freedomhouse.org/report/special-report/2020/beijings-global-megaphone </a:t>
            </a:r>
            <a:endParaRPr lang="en-US" dirty="0"/>
          </a:p>
        </p:txBody>
      </p:sp>
    </p:spTree>
    <p:extLst>
      <p:ext uri="{BB962C8B-B14F-4D97-AF65-F5344CB8AC3E}">
        <p14:creationId xmlns:p14="http://schemas.microsoft.com/office/powerpoint/2010/main" val="3103084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body" idx="1"/>
          </p:nvPr>
        </p:nvSpPr>
        <p:spPr>
          <a:noFill/>
        </p:spPr>
        <p:txBody>
          <a:bodyPr/>
          <a:lstStyle/>
          <a:p>
            <a:pPr lvl="0">
              <a:defRPr/>
            </a:pPr>
            <a:r>
              <a:rPr lang="en-US" altLang="en-US" dirty="0" smtClean="0"/>
              <a:t>See:  https://freedomhouse.org/report/freedom-world-2014/essay-democratic-leadership-gap#.VHwWNGe9aPr</a:t>
            </a:r>
          </a:p>
          <a:p>
            <a:pPr lvl="0">
              <a:defRPr/>
            </a:pPr>
            <a:endParaRPr lang="en-US" altLang="en-US" dirty="0" smtClean="0"/>
          </a:p>
          <a:p>
            <a:pPr lvl="0">
              <a:defRPr/>
            </a:pPr>
            <a:r>
              <a:rPr lang="en-US" altLang="en-US" u="sng" dirty="0" smtClean="0"/>
              <a:t>Excerpts from Freedom House:</a:t>
            </a:r>
            <a:r>
              <a:rPr lang="en-US" altLang="en-US" u="sng" baseline="0" dirty="0" smtClean="0"/>
              <a:t>  2014 Report on Freedom in the World (a look back at 2013)</a:t>
            </a:r>
          </a:p>
          <a:p>
            <a:pPr lvl="0">
              <a:defRPr/>
            </a:pPr>
            <a:r>
              <a:rPr lang="en-US" dirty="0" smtClean="0"/>
              <a:t>For the eighth consecutive year, </a:t>
            </a:r>
            <a:r>
              <a:rPr lang="en-US" i="1" dirty="0" smtClean="0"/>
              <a:t>Freedom in the World</a:t>
            </a:r>
            <a:r>
              <a:rPr lang="en-US" dirty="0" smtClean="0"/>
              <a:t>, the report on the condition of global political rights and civil liberties issued annually by Freedom House, showed a decline in freedom around the world.</a:t>
            </a:r>
            <a:br>
              <a:rPr lang="en-US" dirty="0" smtClean="0"/>
            </a:br>
            <a:r>
              <a:rPr lang="en-US" dirty="0" smtClean="0"/>
              <a:t/>
            </a:r>
            <a:br>
              <a:rPr lang="en-US" dirty="0" smtClean="0"/>
            </a:br>
            <a:r>
              <a:rPr lang="en-US" dirty="0" smtClean="0"/>
              <a:t>While the overall level of regression was not severe—54 countries registered declines, as opposed to 40 where gains took place—the countries experiencing setbacks included a worrying number of strategically or economically significant states whose political trajectories influence developments well beyond their borders: Egypt, Turkey, Russia, Ukraine, Azerbaijan, Kazakhstan, Indonesia, Thailand, Venezuela. The year was also notable for the growing list of countries beset by murderous civil wars or relentless terrorist campaigns: Central African Republic, South Sudan, Afghanistan, Somalia, Iraq, Yemen, Syria.</a:t>
            </a:r>
          </a:p>
          <a:p>
            <a:pPr lvl="0">
              <a:defRPr/>
            </a:pPr>
            <a:endParaRPr lang="en-US" altLang="en-US" u="none" dirty="0" smtClean="0"/>
          </a:p>
          <a:p>
            <a:r>
              <a:rPr lang="en-US" b="1" dirty="0" smtClean="0"/>
              <a:t>Modern Authoritarianism in Action</a:t>
            </a:r>
          </a:p>
          <a:p>
            <a:r>
              <a:rPr lang="en-US" dirty="0" smtClean="0"/>
              <a:t>While freedom suffered from coups and civil wars during the year, an equally significant phenomenon was the reliance on more subtle, but ultimately more effective, techniques by those who practice what is known as modern authoritarianism. Such leaders devote full-time attention to the challenge of crippling the opposition without annihilating it, and flouting the rule of law while maintaining a plausible veneer of order, legitimacy, and prosperity.</a:t>
            </a:r>
            <a:br>
              <a:rPr lang="en-US" dirty="0" smtClean="0"/>
            </a:br>
            <a:r>
              <a:rPr lang="en-US" dirty="0" smtClean="0"/>
              <a:t/>
            </a:r>
            <a:br>
              <a:rPr lang="en-US" dirty="0" smtClean="0"/>
            </a:br>
            <a:r>
              <a:rPr lang="en-US" dirty="0" smtClean="0"/>
              <a:t>Central to the modern authoritarian strategy is the capture of institutions that undergird political pluralism. The goal is to dominate not only the executive and legislative branches, but also the media, the judiciary, civil society, the economy, and the security forces. While authoritarians still consider it imperative to ensure favorable electoral outcomes through a certain amount of fraud, gerrymandering, handpicking of election commissions, and other such rigging techniques, they give equal or even more importance to control of the information landscape, the marginalization of civil society critics, and effective command of the judiciary. Hence the seemingly contradictory trends in </a:t>
            </a:r>
            <a:r>
              <a:rPr lang="en-US" i="1" dirty="0" smtClean="0"/>
              <a:t>Freedom in the World</a:t>
            </a:r>
            <a:r>
              <a:rPr lang="en-US" dirty="0" smtClean="0"/>
              <a:t> scores over the past five years: Globally, political rights scores have actually improved slightly, while civil liberties scores have notably declined, with the most serious regression in the categories of freedom of expression and belief, rule of law, and associational rights.</a:t>
            </a:r>
            <a:br>
              <a:rPr lang="en-US" dirty="0" smtClean="0"/>
            </a:br>
            <a:r>
              <a:rPr lang="en-US" dirty="0" smtClean="0"/>
              <a:t/>
            </a:r>
            <a:br>
              <a:rPr lang="en-US" dirty="0" smtClean="0"/>
            </a:br>
            <a:r>
              <a:rPr lang="en-US" dirty="0" smtClean="0"/>
              <a:t>A result of this approach is that elections are more likely to be peaceful and at least superficially competitive, even as authoritarian (or aspiring authoritarian) incumbents use multiple tools to manipulate the electoral environment as needed. In Zimbabwe, for example, the elections of 2013 were less objectionable than in past years, if only due to the absence of widespread violence perpetrated by security forces loyal to President Robert Mugabe. Although observers judged that procedures on election day were relatively fair, the outcome was strongly influenced by policies and abuses meant to tilt the playing field months before the balloting took place.</a:t>
            </a:r>
          </a:p>
          <a:p>
            <a:pPr lvl="0">
              <a:defRPr/>
            </a:pPr>
            <a:endParaRPr lang="en-US" altLang="en-US" u="none" dirty="0" smtClean="0"/>
          </a:p>
        </p:txBody>
      </p:sp>
      <p:sp>
        <p:nvSpPr>
          <p:cNvPr id="25603" name="Rectangle 3"/>
          <p:cNvSpPr>
            <a:spLocks noGrp="1" noRot="1" noChangeAspect="1" noChangeArrowheads="1" noTextEdit="1"/>
          </p:cNvSpPr>
          <p:nvPr>
            <p:ph type="sldImg"/>
          </p:nvPr>
        </p:nvSpPr>
        <p:spPr>
          <a:ln cap="flat"/>
        </p:spPr>
      </p:sp>
    </p:spTree>
    <p:extLst>
      <p:ext uri="{BB962C8B-B14F-4D97-AF65-F5344CB8AC3E}">
        <p14:creationId xmlns:p14="http://schemas.microsoft.com/office/powerpoint/2010/main" val="2696119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ln/>
        </p:spPr>
      </p:sp>
      <p:sp>
        <p:nvSpPr>
          <p:cNvPr id="21507"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3443950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body" idx="1"/>
          </p:nvPr>
        </p:nvSpPr>
        <p:spPr>
          <a:noFill/>
        </p:spPr>
        <p:txBody>
          <a:bodyPr/>
          <a:lstStyle/>
          <a:p>
            <a:endParaRPr lang="en-US" altLang="en-US" dirty="0" smtClean="0"/>
          </a:p>
        </p:txBody>
      </p:sp>
      <p:sp>
        <p:nvSpPr>
          <p:cNvPr id="22531" name="Rectangle 3"/>
          <p:cNvSpPr>
            <a:spLocks noGrp="1" noRot="1" noChangeAspect="1" noChangeArrowheads="1" noTextEdit="1"/>
          </p:cNvSpPr>
          <p:nvPr>
            <p:ph type="sldImg"/>
          </p:nvPr>
        </p:nvSpPr>
        <p:spPr>
          <a:ln cap="flat"/>
        </p:spPr>
      </p:sp>
    </p:spTree>
    <p:extLst>
      <p:ext uri="{BB962C8B-B14F-4D97-AF65-F5344CB8AC3E}">
        <p14:creationId xmlns:p14="http://schemas.microsoft.com/office/powerpoint/2010/main" val="1328612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Rot="1" noChangeAspect="1" noChangeArrowheads="1" noTextEdit="1"/>
          </p:cNvSpPr>
          <p:nvPr>
            <p:ph type="sldImg"/>
          </p:nvPr>
        </p:nvSpPr>
        <p:spPr>
          <a:ln/>
        </p:spPr>
      </p:sp>
      <p:sp>
        <p:nvSpPr>
          <p:cNvPr id="23555" name="Rectangle 3"/>
          <p:cNvSpPr>
            <a:spLocks noGrp="1" noChangeArrowheads="1"/>
          </p:cNvSpPr>
          <p:nvPr>
            <p:ph type="body" idx="1"/>
          </p:nvPr>
        </p:nvSpPr>
        <p:spPr>
          <a:noFill/>
        </p:spPr>
        <p:txBody>
          <a:bodyPr/>
          <a:lstStyle/>
          <a:p>
            <a:r>
              <a:rPr lang="en-US" altLang="en-US" dirty="0" smtClean="0"/>
              <a:t>Source: http://www.freedomhouse.org</a:t>
            </a:r>
          </a:p>
          <a:p>
            <a:endParaRPr lang="en-US" altLang="en-US" dirty="0" smtClean="0"/>
          </a:p>
          <a:p>
            <a:r>
              <a:rPr lang="en-US" altLang="en-US" dirty="0" smtClean="0">
                <a:solidFill>
                  <a:schemeClr val="tx2"/>
                </a:solidFill>
              </a:rPr>
              <a:t>The rating scale ranges from 1 to 7</a:t>
            </a:r>
            <a:r>
              <a:rPr lang="en-US" altLang="en-US" dirty="0" smtClean="0"/>
              <a:t> </a:t>
            </a:r>
          </a:p>
          <a:p>
            <a:pPr lvl="2"/>
            <a:r>
              <a:rPr lang="en-US" altLang="en-US" dirty="0" smtClean="0"/>
              <a:t>Rating of “1” implies that civil liberties are protected most</a:t>
            </a:r>
          </a:p>
          <a:p>
            <a:pPr lvl="2"/>
            <a:r>
              <a:rPr lang="en-US" altLang="en-US" dirty="0" smtClean="0"/>
              <a:t>Rating of “7” implies that there are no civil liberty protections</a:t>
            </a:r>
          </a:p>
          <a:p>
            <a:r>
              <a:rPr lang="en-US" altLang="en-US" dirty="0" smtClean="0">
                <a:solidFill>
                  <a:schemeClr val="tx2"/>
                </a:solidFill>
              </a:rPr>
              <a:t>Freedom House defines civil liberties by the following criteria:</a:t>
            </a:r>
          </a:p>
          <a:p>
            <a:pPr lvl="2"/>
            <a:r>
              <a:rPr lang="en-US" altLang="en-US" dirty="0" smtClean="0"/>
              <a:t>Civilian control of the police, </a:t>
            </a:r>
          </a:p>
          <a:p>
            <a:pPr lvl="2"/>
            <a:r>
              <a:rPr lang="en-US" altLang="en-US" dirty="0" smtClean="0"/>
              <a:t>Protection from police terror, </a:t>
            </a:r>
          </a:p>
          <a:p>
            <a:pPr lvl="2"/>
            <a:r>
              <a:rPr lang="en-US" altLang="en-US" dirty="0" smtClean="0"/>
              <a:t>Unjustified imprisonment, exile, torture, </a:t>
            </a:r>
          </a:p>
          <a:p>
            <a:pPr lvl="2"/>
            <a:r>
              <a:rPr lang="en-US" altLang="en-US" dirty="0" smtClean="0"/>
              <a:t>Absence of civil war and insurgency, </a:t>
            </a:r>
          </a:p>
          <a:p>
            <a:pPr lvl="2"/>
            <a:r>
              <a:rPr lang="en-US" altLang="en-US" dirty="0" smtClean="0"/>
              <a:t>Absence of economic exploitation (i.e., sweatshops), </a:t>
            </a:r>
          </a:p>
          <a:p>
            <a:pPr lvl="2"/>
            <a:r>
              <a:rPr lang="en-US" altLang="en-US" dirty="0" smtClean="0"/>
              <a:t>Corruption of government, military, or organized crime in business </a:t>
            </a:r>
          </a:p>
          <a:p>
            <a:pPr lvl="2"/>
            <a:r>
              <a:rPr lang="en-US" altLang="en-US" dirty="0" smtClean="0"/>
              <a:t>Right to own private property and businesses</a:t>
            </a:r>
          </a:p>
          <a:p>
            <a:pPr lvl="2"/>
            <a:endParaRPr lang="en-US" altLang="en-US" dirty="0" smtClean="0"/>
          </a:p>
          <a:p>
            <a:r>
              <a:rPr lang="en-US" altLang="en-US" dirty="0" smtClean="0"/>
              <a:t>The criteria Freedom House uses to judge countries are easily met in many westernized countries.  For instance, there is civilian control of the police in America, but in many countries around the world, the military does local policing actions.  It’s usually bad news when the military gets involved in local policing; it can lead to military takeovers (coups) of government.  Also, there is no civil war or insurgency in America.  Those occurred earlier in our history but are unlikely to reoccur.</a:t>
            </a:r>
          </a:p>
          <a:p>
            <a:endParaRPr lang="en-US" altLang="en-US" dirty="0" smtClean="0"/>
          </a:p>
          <a:p>
            <a:endParaRPr lang="en-US" altLang="en-US" dirty="0" smtClean="0"/>
          </a:p>
        </p:txBody>
      </p:sp>
    </p:spTree>
    <p:extLst>
      <p:ext uri="{BB962C8B-B14F-4D97-AF65-F5344CB8AC3E}">
        <p14:creationId xmlns:p14="http://schemas.microsoft.com/office/powerpoint/2010/main" val="1196802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leader</a:t>
            </a:r>
            <a:r>
              <a:rPr lang="en-US" baseline="0" dirty="0" smtClean="0"/>
              <a:t> shown on this graphic, Hu Jintao, is no longer the leader.  China changes its leadership every 10 years (officially every 5 years, but typically leaders serve two 5-year terms).</a:t>
            </a:r>
          </a:p>
          <a:p>
            <a:endParaRPr lang="en-US" baseline="0" dirty="0" smtClean="0"/>
          </a:p>
          <a:p>
            <a:r>
              <a:rPr lang="en-US" dirty="0" smtClean="0"/>
              <a:t>https://www.msn.com/en-us/sports/winter-olympics/nathan-chen-eileen-gu-and-zhu-yi-china-s-starkly-different-reactions-to-us-born-olympians/ar-AATKBLs?ocid=msedgdhp&amp;pc=U531 – How three</a:t>
            </a:r>
            <a:r>
              <a:rPr lang="en-US" baseline="0" dirty="0" smtClean="0"/>
              <a:t> (3) winter Olympians of Chinese decent have been treated in the Chinese media.  China is an authoritarian country, and its media is controlled by the government.</a:t>
            </a:r>
            <a:endParaRPr lang="en-US" dirty="0"/>
          </a:p>
        </p:txBody>
      </p:sp>
    </p:spTree>
    <p:extLst>
      <p:ext uri="{BB962C8B-B14F-4D97-AF65-F5344CB8AC3E}">
        <p14:creationId xmlns:p14="http://schemas.microsoft.com/office/powerpoint/2010/main" val="2298305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5940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of the faces on the graphic have changed.  For instance, Mahmoud</a:t>
            </a:r>
            <a:r>
              <a:rPr lang="en-US" baseline="0" dirty="0" smtClean="0"/>
              <a:t> Ahmadinejad is no longer president of Iran; he was term-limited out after serving two 4-year terms as president.  The new president is Hassan </a:t>
            </a:r>
            <a:r>
              <a:rPr lang="en-US" baseline="0" dirty="0" err="1" smtClean="0"/>
              <a:t>Rouhani</a:t>
            </a:r>
            <a:r>
              <a:rPr lang="en-US" baseline="0" dirty="0" smtClean="0"/>
              <a:t>, elected in June 2013.  The Supreme Religious Leader, Khamenei, is still the leader of the country.</a:t>
            </a:r>
            <a:endParaRPr lang="en-US" dirty="0"/>
          </a:p>
        </p:txBody>
      </p:sp>
    </p:spTree>
    <p:extLst>
      <p:ext uri="{BB962C8B-B14F-4D97-AF65-F5344CB8AC3E}">
        <p14:creationId xmlns:p14="http://schemas.microsoft.com/office/powerpoint/2010/main" val="39455838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altLang="en-US" dirty="0" smtClean="0"/>
              <a:t>This power-sharing arrangement has historical roots,</a:t>
            </a:r>
            <a:r>
              <a:rPr lang="en-US" altLang="en-US" baseline="0" dirty="0" smtClean="0"/>
              <a:t> f</a:t>
            </a:r>
            <a:r>
              <a:rPr lang="en-US" altLang="en-US" dirty="0" smtClean="0"/>
              <a:t>irst established in 1744, Abdul </a:t>
            </a:r>
            <a:r>
              <a:rPr lang="en-US" altLang="en-US" dirty="0" err="1" smtClean="0"/>
              <a:t>Wahhab</a:t>
            </a:r>
            <a:r>
              <a:rPr lang="en-US" altLang="en-US" dirty="0" smtClean="0"/>
              <a:t> and Muhammad bin Saud formed an alliance to unify the Arabian Peninsula (which was not controlled by the Ottoman Empire).</a:t>
            </a:r>
            <a:r>
              <a:rPr lang="en-US" altLang="en-US" baseline="0" dirty="0" smtClean="0"/>
              <a:t>  </a:t>
            </a:r>
            <a:r>
              <a:rPr lang="en-US" altLang="en-US" dirty="0" smtClean="0"/>
              <a:t>Abdul </a:t>
            </a:r>
            <a:r>
              <a:rPr lang="en-US" altLang="en-US" dirty="0" err="1" smtClean="0"/>
              <a:t>Wahhab</a:t>
            </a:r>
            <a:r>
              <a:rPr lang="en-US" altLang="en-US" dirty="0" smtClean="0"/>
              <a:t>, who represented the religious arm of the alliance (al-Sheikh family), agreed to sanction a Jihad against “bad” Muslims if the al-Saud family adhered to </a:t>
            </a:r>
            <a:r>
              <a:rPr lang="en-US" altLang="en-US" dirty="0" err="1" smtClean="0"/>
              <a:t>Wahhab’s</a:t>
            </a:r>
            <a:r>
              <a:rPr lang="en-US" altLang="en-US" dirty="0" smtClean="0"/>
              <a:t> interpretation of Islam (Sharia law enforced by religious police).</a:t>
            </a:r>
            <a:r>
              <a:rPr lang="en-US" altLang="en-US" baseline="0" dirty="0" smtClean="0"/>
              <a:t>  </a:t>
            </a:r>
            <a:r>
              <a:rPr lang="en-US" altLang="en-US" dirty="0" smtClean="0"/>
              <a:t>This arrangement has persisted ever since, with the balance of power shifting more to the Saudis in times of stability and more to the Sheikhs in times of crisis.</a:t>
            </a:r>
            <a:r>
              <a:rPr lang="en-US" altLang="en-US" baseline="0" dirty="0" smtClean="0"/>
              <a:t>  </a:t>
            </a:r>
            <a:r>
              <a:rPr lang="en-US" altLang="en-US" dirty="0" smtClean="0"/>
              <a:t>The Saudis turn to the Grand </a:t>
            </a:r>
            <a:r>
              <a:rPr lang="en-US" altLang="en-US" dirty="0" err="1" smtClean="0"/>
              <a:t>Ulema</a:t>
            </a:r>
            <a:r>
              <a:rPr lang="en-US" altLang="en-US" dirty="0" smtClean="0"/>
              <a:t> Authority (Wahhabi or Salafist clerics) for authority during times of crisis.</a:t>
            </a:r>
            <a:r>
              <a:rPr lang="en-US" altLang="en-US" baseline="0" dirty="0" smtClean="0"/>
              <a:t>  </a:t>
            </a:r>
            <a:r>
              <a:rPr lang="en-US" altLang="en-US" dirty="0" smtClean="0"/>
              <a:t>In 1979, when the Great Mosque in Mecca was seized in protest of modernization/westernization of the Kingdom, the </a:t>
            </a:r>
            <a:r>
              <a:rPr lang="en-US" altLang="en-US" dirty="0" err="1" smtClean="0"/>
              <a:t>Ulema</a:t>
            </a:r>
            <a:r>
              <a:rPr lang="en-US" altLang="en-US" dirty="0" smtClean="0"/>
              <a:t> authorized the regime (issued a Fatwa) to kill the perpetrators. In 1990, when Saddam Hussein invaded Kuwait and was poised to invade the Kingdom, the </a:t>
            </a:r>
            <a:r>
              <a:rPr lang="en-US" altLang="en-US" dirty="0" err="1" smtClean="0"/>
              <a:t>Ulema</a:t>
            </a:r>
            <a:r>
              <a:rPr lang="en-US" altLang="en-US" dirty="0" smtClean="0"/>
              <a:t> granted another fatwa to allow US troops to be stationed on Saudi soil.</a:t>
            </a:r>
            <a:r>
              <a:rPr lang="en-US" altLang="en-US" baseline="0" dirty="0" smtClean="0"/>
              <a:t>  </a:t>
            </a:r>
            <a:r>
              <a:rPr lang="en-US" altLang="en-US" dirty="0" smtClean="0"/>
              <a:t>This fatwa caused intense dissention among religious leaders in Saudi Arabia.</a:t>
            </a:r>
          </a:p>
          <a:p>
            <a:pPr lvl="0"/>
            <a:endParaRPr lang="en-US" altLang="en-US" dirty="0" smtClean="0"/>
          </a:p>
          <a:p>
            <a:endParaRPr lang="en-US" dirty="0"/>
          </a:p>
        </p:txBody>
      </p:sp>
    </p:spTree>
    <p:extLst>
      <p:ext uri="{BB962C8B-B14F-4D97-AF65-F5344CB8AC3E}">
        <p14:creationId xmlns:p14="http://schemas.microsoft.com/office/powerpoint/2010/main" val="2773799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smtClean="0"/>
              <a:t>https://www.cnn.com/2022/02/14/sport/shacarri-richardson-questions-participation-kamila-valieva-olympics/ -- Russia’s influence with</a:t>
            </a:r>
            <a:r>
              <a:rPr lang="en-US" baseline="0" dirty="0" smtClean="0"/>
              <a:t> the IOC may be the reason that Kamila was allowed to compete.  </a:t>
            </a:r>
            <a:r>
              <a:rPr lang="en-US" baseline="0" dirty="0" err="1" smtClean="0"/>
              <a:t>Sha’Carri</a:t>
            </a:r>
            <a:r>
              <a:rPr lang="en-US" baseline="0" dirty="0" smtClean="0"/>
              <a:t> Richardson believes that she was not allowed to compete in the Summer 2021 games because she is black.  The IOC responded, see this video:  https://www.bing.com/videos/search?q=IOC+Says+Sha%27carri+Richardson+and+Kamila+Valieva%27s+Doping+Controversies+Are+%27Very+Different%27&amp;docid=13846684305248&amp;mid=52E602D8AEA40725209152E602D8AEA407252091&amp;view=detail&amp;FORM=VIRE </a:t>
            </a:r>
            <a:endParaRPr lang="en-US" dirty="0" smtClean="0">
              <a:hlinkClick r:id="rId3"/>
            </a:endParaRPr>
          </a:p>
          <a:p>
            <a:endParaRPr lang="en-US" dirty="0" smtClean="0">
              <a:hlinkClick r:id="rId3"/>
            </a:endParaRPr>
          </a:p>
          <a:p>
            <a:r>
              <a:rPr lang="en-US" dirty="0" smtClean="0">
                <a:hlinkClick r:id="rId3"/>
              </a:rPr>
              <a:t>The Kamila </a:t>
            </a:r>
            <a:r>
              <a:rPr lang="en-US" dirty="0" err="1" smtClean="0">
                <a:hlinkClick r:id="rId3"/>
              </a:rPr>
              <a:t>Valieva</a:t>
            </a:r>
            <a:r>
              <a:rPr lang="en-US" dirty="0" smtClean="0">
                <a:hlinkClick r:id="rId3"/>
              </a:rPr>
              <a:t> ordeal proved a need for Olympic reform. Here are three places to start. (msn.com)</a:t>
            </a:r>
            <a:endParaRPr lang="en-US" dirty="0" smtClean="0"/>
          </a:p>
          <a:p>
            <a:r>
              <a:rPr lang="en-US" dirty="0" smtClean="0"/>
              <a:t>https://www.msn.com/en-us/sports/winter-olympics/the-kamila-valieva-ordeal-proved-a-need-for-olympic-reform-here-are-three-places-to-start/ar-AAU3buF?cvid=585c2f9442e24cbfa62f1a9dbce3095e&amp;ocid=winp1taskbar </a:t>
            </a:r>
          </a:p>
          <a:p>
            <a:endParaRPr lang="en-US" dirty="0" smtClean="0"/>
          </a:p>
          <a:p>
            <a:r>
              <a:rPr lang="en-US" dirty="0" smtClean="0"/>
              <a:t>https://www.msn.com/en-us/news/world/don-t-let-evil-adults-cripple-you-russians-continue-to-defend-kamila-valieva-fire-back-at-ioc-president/ar-AAU1JdY?ocid=msedgntp – Russian news agencies</a:t>
            </a:r>
            <a:r>
              <a:rPr lang="en-US" baseline="0" dirty="0" smtClean="0"/>
              <a:t> rally behind Kamila </a:t>
            </a:r>
            <a:r>
              <a:rPr lang="en-US" baseline="0" dirty="0" err="1" smtClean="0"/>
              <a:t>Valieva</a:t>
            </a:r>
            <a:endParaRPr lang="en-US" dirty="0"/>
          </a:p>
        </p:txBody>
      </p:sp>
    </p:spTree>
    <p:extLst>
      <p:ext uri="{BB962C8B-B14F-4D97-AF65-F5344CB8AC3E}">
        <p14:creationId xmlns:p14="http://schemas.microsoft.com/office/powerpoint/2010/main" val="2137269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b="1" cap="all" baseline="0"/>
            </a:lvl1pPr>
          </a:lstStyle>
          <a:p>
            <a:r>
              <a:rPr lang="en-US" dirty="0"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b="1">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t>Monday, May 1,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C057FC-95B6-4D89-AFDA-ABA33EE921E5}" type="datetime2">
              <a:rPr lang="en-US" smtClean="0"/>
              <a:t>Monday, May 1,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t>Monday, May 1,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96A3A3-94A6-4E5B-AF39-173ACA3E61CC}" type="datetime2">
              <a:rPr lang="en-US" smtClean="0"/>
              <a:t>Monday, May 1,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33D019-A32C-4EAD-B8E6-DBDA699692FD}" type="datetime2">
              <a:rPr lang="en-US" smtClean="0"/>
              <a:t>Monday, May 1, 2023</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t>Monday, May 1, 2023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t>Monday, May 1, 2023</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CD4847-11EF-4466-A8AD-85CDB7B49118}" type="datetime2">
              <a:rPr lang="en-US" smtClean="0"/>
              <a:t>Monday, May 1, 2023</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t>Monday, May 1, 2023</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FE976D3-5B7F-4300-ABED-C91F1B2AE209}" type="datetime2">
              <a:rPr lang="en-US" smtClean="0"/>
              <a:t>Monday, May 1, 2023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DC1E59-17DD-41CE-97CA-624A472382D4}" type="datetime2">
              <a:rPr lang="en-US" smtClean="0"/>
              <a:t>Monday, May 1, 2023</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A80CB818-7379-467D-8E76-EF9D9074A26C}" type="datetime2">
              <a:rPr lang="en-US" smtClean="0"/>
              <a:t>Monday, May 1, 2023</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000" b="1" kern="1200" spc="-100" baseline="0">
          <a:solidFill>
            <a:schemeClr val="tx2"/>
          </a:solidFill>
          <a:latin typeface="+mj-lt"/>
          <a:ea typeface="+mj-ea"/>
          <a:cs typeface="+mj-cs"/>
        </a:defRPr>
      </a:lvl1pPr>
    </p:titleStyle>
    <p:bodyStyle>
      <a:lvl1pPr marL="0" indent="0" algn="l" defTabSz="914400" rtl="0" eaLnBrk="1" latinLnBrk="0" hangingPunct="1">
        <a:spcBef>
          <a:spcPct val="20000"/>
        </a:spcBef>
        <a:buClr>
          <a:schemeClr val="accent1"/>
        </a:buClr>
        <a:buSzPct val="85000"/>
        <a:buFont typeface="Arial" pitchFamily="34" charset="0"/>
        <a:buNone/>
        <a:defRPr sz="2400" b="1"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 y="1371600"/>
            <a:ext cx="8686800" cy="1927225"/>
          </a:xfrm>
        </p:spPr>
        <p:txBody>
          <a:bodyPr/>
          <a:lstStyle/>
          <a:p>
            <a:r>
              <a:rPr lang="en-US" sz="4400" dirty="0" smtClean="0"/>
              <a:t>Authoritarian Government</a:t>
            </a:r>
            <a:endParaRPr lang="en-US" sz="4400" dirty="0"/>
          </a:p>
        </p:txBody>
      </p:sp>
      <p:sp>
        <p:nvSpPr>
          <p:cNvPr id="3" name="Subtitle 2"/>
          <p:cNvSpPr>
            <a:spLocks noGrp="1"/>
          </p:cNvSpPr>
          <p:nvPr>
            <p:ph type="subTitle" idx="1"/>
          </p:nvPr>
        </p:nvSpPr>
        <p:spPr>
          <a:xfrm>
            <a:off x="685800" y="3505200"/>
            <a:ext cx="7848600" cy="1752600"/>
          </a:xfrm>
        </p:spPr>
        <p:txBody>
          <a:bodyPr/>
          <a:lstStyle/>
          <a:p>
            <a:r>
              <a:rPr lang="en-US" dirty="0" smtClean="0"/>
              <a:t>Communism, Theocracy,  Monarchy, and Various other forms of Dictatorships</a:t>
            </a:r>
            <a:endParaRPr lang="en-US" dirty="0"/>
          </a:p>
        </p:txBody>
      </p:sp>
    </p:spTree>
    <p:extLst>
      <p:ext uri="{BB962C8B-B14F-4D97-AF65-F5344CB8AC3E}">
        <p14:creationId xmlns:p14="http://schemas.microsoft.com/office/powerpoint/2010/main" val="20964466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1477547"/>
            <a:ext cx="4157663" cy="48470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tle 1"/>
          <p:cNvSpPr txBox="1">
            <a:spLocks/>
          </p:cNvSpPr>
          <p:nvPr/>
        </p:nvSpPr>
        <p:spPr>
          <a:xfrm>
            <a:off x="228600" y="381000"/>
            <a:ext cx="8229600" cy="914400"/>
          </a:xfrm>
          <a:prstGeom prst="rect">
            <a:avLst/>
          </a:prstGeom>
        </p:spPr>
        <p:txBody>
          <a:bodyPr>
            <a:normAutofit fontScale="90000" lnSpcReduction="10000"/>
          </a:bodyPr>
          <a:lstStyle>
            <a:lvl1pPr algn="l" defTabSz="914400" rtl="0" eaLnBrk="1" latinLnBrk="0" hangingPunct="1">
              <a:spcBef>
                <a:spcPct val="0"/>
              </a:spcBef>
              <a:buNone/>
              <a:defRPr sz="4000" b="1" kern="1200" spc="-100" baseline="0">
                <a:solidFill>
                  <a:schemeClr val="tx2"/>
                </a:solidFill>
                <a:latin typeface="+mj-lt"/>
                <a:ea typeface="+mj-ea"/>
                <a:cs typeface="+mj-cs"/>
              </a:defRPr>
            </a:lvl1pPr>
          </a:lstStyle>
          <a:p>
            <a:pPr fontAlgn="auto">
              <a:spcAft>
                <a:spcPts val="0"/>
              </a:spcAft>
            </a:pPr>
            <a:r>
              <a:rPr lang="en-US" dirty="0" smtClean="0"/>
              <a:t>Saudi Arabia</a:t>
            </a:r>
            <a:br>
              <a:rPr lang="en-US" dirty="0" smtClean="0"/>
            </a:br>
            <a:r>
              <a:rPr lang="en-US" sz="2700" dirty="0" smtClean="0"/>
              <a:t>Organization of Government</a:t>
            </a:r>
            <a:endParaRPr lang="en-US" sz="2700" dirty="0"/>
          </a:p>
        </p:txBody>
      </p:sp>
      <p:sp>
        <p:nvSpPr>
          <p:cNvPr id="2" name="TextBox 1"/>
          <p:cNvSpPr txBox="1"/>
          <p:nvPr/>
        </p:nvSpPr>
        <p:spPr>
          <a:xfrm>
            <a:off x="5196650" y="1477547"/>
            <a:ext cx="3124200" cy="4708981"/>
          </a:xfrm>
          <a:prstGeom prst="rect">
            <a:avLst/>
          </a:prstGeom>
          <a:solidFill>
            <a:srgbClr val="CCFFCC"/>
          </a:solidFill>
        </p:spPr>
        <p:txBody>
          <a:bodyPr wrap="square" rtlCol="0">
            <a:spAutoFit/>
          </a:bodyPr>
          <a:lstStyle/>
          <a:p>
            <a:r>
              <a:rPr lang="en-US" sz="2000" dirty="0" smtClean="0"/>
              <a:t>Though Saudi Arabia is an official Monarchy, there is a power-sharing arrangement between the royal family and the </a:t>
            </a:r>
            <a:r>
              <a:rPr lang="en-US" sz="2000" dirty="0" err="1" smtClean="0"/>
              <a:t>Ulema</a:t>
            </a:r>
            <a:r>
              <a:rPr lang="en-US" sz="2000" dirty="0" smtClean="0"/>
              <a:t> (the religious clerics)</a:t>
            </a:r>
          </a:p>
          <a:p>
            <a:endParaRPr lang="en-US" sz="2000" dirty="0"/>
          </a:p>
          <a:p>
            <a:r>
              <a:rPr lang="en-US" sz="2000" dirty="0" smtClean="0"/>
              <a:t>The </a:t>
            </a:r>
            <a:r>
              <a:rPr lang="en-US" sz="2000" dirty="0" err="1" smtClean="0"/>
              <a:t>Ulema</a:t>
            </a:r>
            <a:r>
              <a:rPr lang="en-US" sz="2000" dirty="0" smtClean="0"/>
              <a:t> enforces religious law in the country, and adjudicates family and property disputes</a:t>
            </a:r>
          </a:p>
          <a:p>
            <a:endParaRPr lang="en-US" sz="2000" dirty="0"/>
          </a:p>
          <a:p>
            <a:r>
              <a:rPr lang="en-US" sz="2000" dirty="0" smtClean="0"/>
              <a:t>While the royal family oversees economic and foreign policy areas</a:t>
            </a:r>
            <a:endParaRPr lang="en-US" sz="2000" dirty="0"/>
          </a:p>
        </p:txBody>
      </p:sp>
    </p:spTree>
    <p:extLst>
      <p:ext uri="{BB962C8B-B14F-4D97-AF65-F5344CB8AC3E}">
        <p14:creationId xmlns:p14="http://schemas.microsoft.com/office/powerpoint/2010/main" val="21935725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Authoritarianism</a:t>
            </a:r>
            <a:endParaRPr lang="en-US" dirty="0"/>
          </a:p>
        </p:txBody>
      </p:sp>
      <p:sp>
        <p:nvSpPr>
          <p:cNvPr id="3" name="Text Placeholder 2"/>
          <p:cNvSpPr>
            <a:spLocks noGrp="1"/>
          </p:cNvSpPr>
          <p:nvPr>
            <p:ph type="body" idx="1"/>
          </p:nvPr>
        </p:nvSpPr>
        <p:spPr/>
        <p:txBody>
          <a:bodyPr/>
          <a:lstStyle/>
          <a:p>
            <a:r>
              <a:rPr lang="en-US" dirty="0" smtClean="0"/>
              <a:t>The Corruption of the International Olympic Committee (IOC)</a:t>
            </a:r>
            <a:endParaRPr lang="en-US" dirty="0"/>
          </a:p>
        </p:txBody>
      </p:sp>
    </p:spTree>
    <p:extLst>
      <p:ext uri="{BB962C8B-B14F-4D97-AF65-F5344CB8AC3E}">
        <p14:creationId xmlns:p14="http://schemas.microsoft.com/office/powerpoint/2010/main" val="32170533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 y="381000"/>
            <a:ext cx="8229600" cy="914400"/>
          </a:xfrm>
          <a:prstGeom prst="rect">
            <a:avLst/>
          </a:prstGeom>
        </p:spPr>
        <p:txBody>
          <a:bodyPr>
            <a:normAutofit fontScale="90000" lnSpcReduction="10000"/>
          </a:bodyPr>
          <a:lstStyle>
            <a:lvl1pPr algn="l" defTabSz="914400" rtl="0" eaLnBrk="1" latinLnBrk="0" hangingPunct="1">
              <a:spcBef>
                <a:spcPct val="0"/>
              </a:spcBef>
              <a:buNone/>
              <a:defRPr sz="4000" b="1" kern="1200" spc="-100" baseline="0">
                <a:solidFill>
                  <a:schemeClr val="tx2"/>
                </a:solidFill>
                <a:latin typeface="+mj-lt"/>
                <a:ea typeface="+mj-ea"/>
                <a:cs typeface="+mj-cs"/>
              </a:defRPr>
            </a:lvl1pPr>
          </a:lstStyle>
          <a:p>
            <a:pPr fontAlgn="auto">
              <a:spcAft>
                <a:spcPts val="0"/>
              </a:spcAft>
            </a:pPr>
            <a:r>
              <a:rPr lang="en-US" dirty="0" smtClean="0"/>
              <a:t>Influence of Authoritarian Regimes</a:t>
            </a:r>
            <a:br>
              <a:rPr lang="en-US" dirty="0" smtClean="0"/>
            </a:br>
            <a:r>
              <a:rPr lang="en-US" sz="2700" dirty="0" smtClean="0"/>
              <a:t>The Corruption of the International Olympic Committee</a:t>
            </a:r>
            <a:endParaRPr lang="en-US" sz="2700" dirty="0"/>
          </a:p>
        </p:txBody>
      </p:sp>
      <p:sp>
        <p:nvSpPr>
          <p:cNvPr id="2" name="TextBox 1"/>
          <p:cNvSpPr txBox="1"/>
          <p:nvPr/>
        </p:nvSpPr>
        <p:spPr>
          <a:xfrm>
            <a:off x="3276600" y="3124200"/>
            <a:ext cx="5486400" cy="3170099"/>
          </a:xfrm>
          <a:prstGeom prst="rect">
            <a:avLst/>
          </a:prstGeom>
          <a:solidFill>
            <a:schemeClr val="accent6">
              <a:lumMod val="50000"/>
            </a:schemeClr>
          </a:solidFill>
        </p:spPr>
        <p:txBody>
          <a:bodyPr wrap="square" rtlCol="0">
            <a:spAutoFit/>
          </a:bodyPr>
          <a:lstStyle/>
          <a:p>
            <a:r>
              <a:rPr lang="en-US" sz="2000" dirty="0" smtClean="0">
                <a:solidFill>
                  <a:schemeClr val="bg2"/>
                </a:solidFill>
              </a:rPr>
              <a:t>Kamila </a:t>
            </a:r>
            <a:r>
              <a:rPr lang="en-US" sz="2000" dirty="0" err="1" smtClean="0">
                <a:solidFill>
                  <a:schemeClr val="bg2"/>
                </a:solidFill>
              </a:rPr>
              <a:t>Valieva</a:t>
            </a:r>
            <a:r>
              <a:rPr lang="en-US" sz="2000" dirty="0" smtClean="0">
                <a:solidFill>
                  <a:schemeClr val="bg2"/>
                </a:solidFill>
              </a:rPr>
              <a:t> was allowed to compete at the Beijing Winter Olympics (2022) while she was under investigation for a doping scandal (a banned substance that improves oxygen flow to the heart under extreme physical stress)</a:t>
            </a:r>
          </a:p>
          <a:p>
            <a:endParaRPr lang="en-US" sz="2000" dirty="0">
              <a:solidFill>
                <a:schemeClr val="bg2"/>
              </a:solidFill>
            </a:endParaRPr>
          </a:p>
          <a:p>
            <a:r>
              <a:rPr lang="en-US" sz="2000" dirty="0" smtClean="0">
                <a:solidFill>
                  <a:schemeClr val="bg2"/>
                </a:solidFill>
              </a:rPr>
              <a:t>The Russians have a history of doping and are not allowed to compete in the Olympics under their country’s flag.  Instead, they compete under the Russian Olympic Committee (ROC) flag</a:t>
            </a:r>
            <a:endParaRPr lang="en-US" sz="2000" dirty="0">
              <a:solidFill>
                <a:schemeClr val="bg2"/>
              </a:solidFill>
            </a:endParaRPr>
          </a:p>
        </p:txBody>
      </p:sp>
      <p:pic>
        <p:nvPicPr>
          <p:cNvPr id="4" name="Picture 3"/>
          <p:cNvPicPr>
            <a:picLocks noChangeAspect="1"/>
          </p:cNvPicPr>
          <p:nvPr/>
        </p:nvPicPr>
        <p:blipFill>
          <a:blip r:embed="rId3"/>
          <a:stretch>
            <a:fillRect/>
          </a:stretch>
        </p:blipFill>
        <p:spPr>
          <a:xfrm>
            <a:off x="381001" y="1331976"/>
            <a:ext cx="2590800" cy="2166229"/>
          </a:xfrm>
          <a:prstGeom prst="rect">
            <a:avLst/>
          </a:prstGeom>
        </p:spPr>
      </p:pic>
      <p:pic>
        <p:nvPicPr>
          <p:cNvPr id="5" name="Picture 4"/>
          <p:cNvPicPr>
            <a:picLocks noChangeAspect="1"/>
          </p:cNvPicPr>
          <p:nvPr/>
        </p:nvPicPr>
        <p:blipFill>
          <a:blip r:embed="rId4"/>
          <a:stretch>
            <a:fillRect/>
          </a:stretch>
        </p:blipFill>
        <p:spPr>
          <a:xfrm>
            <a:off x="405384" y="3556116"/>
            <a:ext cx="2600163" cy="2630411"/>
          </a:xfrm>
          <a:prstGeom prst="rect">
            <a:avLst/>
          </a:prstGeom>
        </p:spPr>
      </p:pic>
      <p:sp>
        <p:nvSpPr>
          <p:cNvPr id="6" name="TextBox 5"/>
          <p:cNvSpPr txBox="1"/>
          <p:nvPr/>
        </p:nvSpPr>
        <p:spPr>
          <a:xfrm>
            <a:off x="3276600" y="1295400"/>
            <a:ext cx="5486400" cy="1631216"/>
          </a:xfrm>
          <a:prstGeom prst="rect">
            <a:avLst/>
          </a:prstGeom>
          <a:solidFill>
            <a:schemeClr val="tx1">
              <a:lumMod val="10000"/>
              <a:lumOff val="90000"/>
            </a:schemeClr>
          </a:solidFill>
        </p:spPr>
        <p:txBody>
          <a:bodyPr wrap="square" rtlCol="0">
            <a:spAutoFit/>
          </a:bodyPr>
          <a:lstStyle/>
          <a:p>
            <a:r>
              <a:rPr lang="en-US" sz="2000" dirty="0" smtClean="0"/>
              <a:t>The International Olympic Committee (IOC) is heavily criticized for catering to authoritarian regimes, namely, China and Russia, because these countries buy-off IOC officials and host lavish Olympics</a:t>
            </a:r>
            <a:endParaRPr lang="en-US" sz="2000" dirty="0"/>
          </a:p>
        </p:txBody>
      </p:sp>
    </p:spTree>
    <p:extLst>
      <p:ext uri="{BB962C8B-B14F-4D97-AF65-F5344CB8AC3E}">
        <p14:creationId xmlns:p14="http://schemas.microsoft.com/office/powerpoint/2010/main" val="11398225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Authoritarianism</a:t>
            </a:r>
            <a:endParaRPr lang="en-US" dirty="0"/>
          </a:p>
        </p:txBody>
      </p:sp>
      <p:sp>
        <p:nvSpPr>
          <p:cNvPr id="3" name="Text Placeholder 2"/>
          <p:cNvSpPr>
            <a:spLocks noGrp="1"/>
          </p:cNvSpPr>
          <p:nvPr>
            <p:ph type="body" idx="1"/>
          </p:nvPr>
        </p:nvSpPr>
        <p:spPr/>
        <p:txBody>
          <a:bodyPr/>
          <a:lstStyle/>
          <a:p>
            <a:r>
              <a:rPr lang="en-US" dirty="0" smtClean="0"/>
              <a:t>The Reach of Authoritarian States</a:t>
            </a:r>
            <a:endParaRPr lang="en-US" dirty="0"/>
          </a:p>
        </p:txBody>
      </p:sp>
    </p:spTree>
    <p:extLst>
      <p:ext uri="{BB962C8B-B14F-4D97-AF65-F5344CB8AC3E}">
        <p14:creationId xmlns:p14="http://schemas.microsoft.com/office/powerpoint/2010/main" val="22182914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28600" y="381000"/>
            <a:ext cx="8229600" cy="914400"/>
          </a:xfrm>
          <a:prstGeom prst="rect">
            <a:avLst/>
          </a:prstGeom>
        </p:spPr>
        <p:txBody>
          <a:bodyPr>
            <a:normAutofit fontScale="90000" lnSpcReduction="10000"/>
          </a:bodyPr>
          <a:lstStyle>
            <a:lvl1pPr algn="l" defTabSz="914400" rtl="0" eaLnBrk="1" latinLnBrk="0" hangingPunct="1">
              <a:spcBef>
                <a:spcPct val="0"/>
              </a:spcBef>
              <a:buNone/>
              <a:defRPr sz="4000" b="1" kern="1200" spc="-100" baseline="0">
                <a:solidFill>
                  <a:schemeClr val="tx2"/>
                </a:solidFill>
                <a:latin typeface="+mj-lt"/>
                <a:ea typeface="+mj-ea"/>
                <a:cs typeface="+mj-cs"/>
              </a:defRPr>
            </a:lvl1pPr>
          </a:lstStyle>
          <a:p>
            <a:pPr fontAlgn="auto">
              <a:spcAft>
                <a:spcPts val="0"/>
              </a:spcAft>
            </a:pPr>
            <a:r>
              <a:rPr lang="en-US" dirty="0" smtClean="0"/>
              <a:t>Influence of Authoritarian Regimes</a:t>
            </a:r>
            <a:br>
              <a:rPr lang="en-US" dirty="0" smtClean="0"/>
            </a:br>
            <a:r>
              <a:rPr lang="en-US" sz="2700" dirty="0" smtClean="0"/>
              <a:t>China’s International Media Influence</a:t>
            </a:r>
            <a:endParaRPr lang="en-US" sz="2700" dirty="0"/>
          </a:p>
        </p:txBody>
      </p:sp>
      <p:sp>
        <p:nvSpPr>
          <p:cNvPr id="6" name="TextBox 5"/>
          <p:cNvSpPr txBox="1"/>
          <p:nvPr/>
        </p:nvSpPr>
        <p:spPr>
          <a:xfrm>
            <a:off x="3886200" y="1575729"/>
            <a:ext cx="4419600" cy="1323439"/>
          </a:xfrm>
          <a:prstGeom prst="rect">
            <a:avLst/>
          </a:prstGeom>
          <a:solidFill>
            <a:schemeClr val="accent4">
              <a:lumMod val="75000"/>
            </a:schemeClr>
          </a:solidFill>
        </p:spPr>
        <p:txBody>
          <a:bodyPr wrap="square" rtlCol="0">
            <a:spAutoFit/>
          </a:bodyPr>
          <a:lstStyle/>
          <a:p>
            <a:r>
              <a:rPr lang="en-US" sz="2000" dirty="0" smtClean="0">
                <a:solidFill>
                  <a:schemeClr val="bg2"/>
                </a:solidFill>
              </a:rPr>
              <a:t>China understands that image matters in international affairs, and it is investing heavily in influencing foreign media sources on how they portray China</a:t>
            </a:r>
            <a:endParaRPr lang="en-US" sz="2000" dirty="0">
              <a:solidFill>
                <a:schemeClr val="bg2"/>
              </a:solidFill>
            </a:endParaRPr>
          </a:p>
        </p:txBody>
      </p:sp>
      <p:pic>
        <p:nvPicPr>
          <p:cNvPr id="7" name="Picture 6"/>
          <p:cNvPicPr>
            <a:picLocks noChangeAspect="1"/>
          </p:cNvPicPr>
          <p:nvPr/>
        </p:nvPicPr>
        <p:blipFill>
          <a:blip r:embed="rId3"/>
          <a:stretch>
            <a:fillRect/>
          </a:stretch>
        </p:blipFill>
        <p:spPr>
          <a:xfrm>
            <a:off x="685800" y="1458378"/>
            <a:ext cx="2895600" cy="1684088"/>
          </a:xfrm>
          <a:prstGeom prst="rect">
            <a:avLst/>
          </a:prstGeom>
        </p:spPr>
      </p:pic>
      <p:pic>
        <p:nvPicPr>
          <p:cNvPr id="8" name="Picture 7"/>
          <p:cNvPicPr>
            <a:picLocks noChangeAspect="1"/>
          </p:cNvPicPr>
          <p:nvPr/>
        </p:nvPicPr>
        <p:blipFill>
          <a:blip r:embed="rId4"/>
          <a:stretch>
            <a:fillRect/>
          </a:stretch>
        </p:blipFill>
        <p:spPr>
          <a:xfrm>
            <a:off x="1295400" y="3228448"/>
            <a:ext cx="6214606" cy="3609612"/>
          </a:xfrm>
          <a:prstGeom prst="rect">
            <a:avLst/>
          </a:prstGeom>
        </p:spPr>
      </p:pic>
    </p:spTree>
    <p:extLst>
      <p:ext uri="{BB962C8B-B14F-4D97-AF65-F5344CB8AC3E}">
        <p14:creationId xmlns:p14="http://schemas.microsoft.com/office/powerpoint/2010/main" val="29133354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381000" y="381000"/>
            <a:ext cx="7848600" cy="762000"/>
          </a:xfrm>
        </p:spPr>
        <p:txBody>
          <a:bodyPr>
            <a:normAutofit/>
          </a:bodyPr>
          <a:lstStyle/>
          <a:p>
            <a:pPr>
              <a:defRPr/>
            </a:pPr>
            <a:r>
              <a:rPr lang="en-US" dirty="0" smtClean="0"/>
              <a:t>Conclusions</a:t>
            </a:r>
            <a:endParaRPr lang="en-US" sz="2200" dirty="0" smtClean="0"/>
          </a:p>
        </p:txBody>
      </p:sp>
      <p:sp>
        <p:nvSpPr>
          <p:cNvPr id="44035" name="Rectangle 3"/>
          <p:cNvSpPr>
            <a:spLocks noGrp="1" noChangeArrowheads="1"/>
          </p:cNvSpPr>
          <p:nvPr>
            <p:ph idx="1"/>
          </p:nvPr>
        </p:nvSpPr>
        <p:spPr>
          <a:xfrm>
            <a:off x="457200" y="1219200"/>
            <a:ext cx="8305800" cy="5410200"/>
          </a:xfrm>
        </p:spPr>
        <p:txBody>
          <a:bodyPr wrap="square">
            <a:noAutofit/>
          </a:bodyPr>
          <a:lstStyle/>
          <a:p>
            <a:pPr>
              <a:defRPr/>
            </a:pPr>
            <a:r>
              <a:rPr lang="en-US" dirty="0" smtClean="0">
                <a:solidFill>
                  <a:schemeClr val="tx2"/>
                </a:solidFill>
              </a:rPr>
              <a:t>The pressure (norm) in the world is to move toward democracy</a:t>
            </a:r>
          </a:p>
          <a:p>
            <a:pPr marL="800100" lvl="1" indent="-342900">
              <a:defRPr/>
            </a:pPr>
            <a:r>
              <a:rPr lang="en-US" dirty="0" smtClean="0"/>
              <a:t>For instance, 63% of the world’s countries are electoral democracies</a:t>
            </a:r>
          </a:p>
          <a:p>
            <a:pPr marL="800100" lvl="1" indent="-342900">
              <a:defRPr/>
            </a:pPr>
            <a:r>
              <a:rPr lang="en-US" dirty="0" smtClean="0"/>
              <a:t>But authoritarian regimes constitute about 25% of the world today, and authoritarianism has increased over the last decade</a:t>
            </a:r>
          </a:p>
          <a:p>
            <a:pPr>
              <a:defRPr/>
            </a:pPr>
            <a:r>
              <a:rPr lang="en-US" dirty="0" smtClean="0">
                <a:solidFill>
                  <a:schemeClr val="tx2"/>
                </a:solidFill>
              </a:rPr>
              <a:t>Why be alarmed about authoritarianism?</a:t>
            </a:r>
          </a:p>
          <a:p>
            <a:pPr marL="800100" lvl="1" indent="-342900">
              <a:defRPr/>
            </a:pPr>
            <a:r>
              <a:rPr lang="en-US" dirty="0" smtClean="0"/>
              <a:t>Ideological differences (e.g., democracies v. dictatorships) often lead to conflict</a:t>
            </a:r>
          </a:p>
          <a:p>
            <a:pPr marL="1074420" lvl="2" indent="-342900">
              <a:defRPr/>
            </a:pPr>
            <a:r>
              <a:rPr lang="en-US" dirty="0" smtClean="0"/>
              <a:t>For instance, at the heart of the ideological conflict in the war on terror is freedom v. authoritarianism (democracy v. theocracy)</a:t>
            </a:r>
          </a:p>
          <a:p>
            <a:pPr marL="800100" lvl="1" indent="-342900">
              <a:defRPr/>
            </a:pPr>
            <a:r>
              <a:rPr lang="en-US" dirty="0" smtClean="0"/>
              <a:t>Liberal democracies disagree on a great many issues, but they don’t go to war with one another</a:t>
            </a:r>
          </a:p>
          <a:p>
            <a:pPr marL="1074420" lvl="2" indent="-342900">
              <a:defRPr/>
            </a:pPr>
            <a:r>
              <a:rPr lang="en-US" dirty="0" smtClean="0"/>
              <a:t>For instance, the thought of Germany and France going to war today is so absurd that no rational person would ever think such a thought, reason being that both countries are “real” democracies today</a:t>
            </a:r>
          </a:p>
          <a:p>
            <a:pPr marL="1074420" lvl="2" indent="-342900">
              <a:defRPr/>
            </a:pPr>
            <a:endParaRPr lang="en-US" dirty="0" smtClean="0"/>
          </a:p>
          <a:p>
            <a:pPr marL="800100" lvl="1" indent="-342900">
              <a:defRPr/>
            </a:pPr>
            <a:endParaRPr lang="en-US" dirty="0" smtClean="0"/>
          </a:p>
        </p:txBody>
      </p:sp>
    </p:spTree>
    <p:custDataLst>
      <p:tags r:id="rId1"/>
    </p:custDataLst>
    <p:extLst>
      <p:ext uri="{BB962C8B-B14F-4D97-AF65-F5344CB8AC3E}">
        <p14:creationId xmlns:p14="http://schemas.microsoft.com/office/powerpoint/2010/main" val="1734577002"/>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a:xfrm>
            <a:off x="609600" y="457200"/>
            <a:ext cx="7772400" cy="990600"/>
          </a:xfrm>
        </p:spPr>
        <p:txBody>
          <a:bodyPr/>
          <a:lstStyle/>
          <a:p>
            <a:pPr>
              <a:defRPr/>
            </a:pPr>
            <a:r>
              <a:rPr lang="en-US" dirty="0" smtClean="0"/>
              <a:t>Lecture Outline</a:t>
            </a:r>
          </a:p>
        </p:txBody>
      </p:sp>
      <p:sp>
        <p:nvSpPr>
          <p:cNvPr id="51203" name="Rectangle 3"/>
          <p:cNvSpPr>
            <a:spLocks noGrp="1" noChangeArrowheads="1"/>
          </p:cNvSpPr>
          <p:nvPr>
            <p:ph idx="1"/>
          </p:nvPr>
        </p:nvSpPr>
        <p:spPr>
          <a:xfrm>
            <a:off x="609600" y="1447800"/>
            <a:ext cx="7772400" cy="4343400"/>
          </a:xfrm>
        </p:spPr>
        <p:txBody>
          <a:bodyPr>
            <a:normAutofit/>
          </a:bodyPr>
          <a:lstStyle/>
          <a:p>
            <a:pPr>
              <a:defRPr/>
            </a:pPr>
            <a:r>
              <a:rPr lang="en-US" dirty="0" smtClean="0"/>
              <a:t>The Basics:  Freedom v. Authoritarianism</a:t>
            </a:r>
          </a:p>
          <a:p>
            <a:pPr>
              <a:defRPr/>
            </a:pPr>
            <a:r>
              <a:rPr lang="en-US" dirty="0" smtClean="0"/>
              <a:t>Examples of Authoritarian Government</a:t>
            </a:r>
          </a:p>
          <a:p>
            <a:pPr marL="274320" lvl="1" indent="0">
              <a:buNone/>
              <a:defRPr/>
            </a:pPr>
            <a:r>
              <a:rPr lang="en-US" dirty="0" smtClean="0"/>
              <a:t>China (Communist)</a:t>
            </a:r>
            <a:br>
              <a:rPr lang="en-US" dirty="0" smtClean="0"/>
            </a:br>
            <a:r>
              <a:rPr lang="en-US" dirty="0" smtClean="0"/>
              <a:t>Russia (Dictatorial)</a:t>
            </a:r>
            <a:br>
              <a:rPr lang="en-US" dirty="0" smtClean="0"/>
            </a:br>
            <a:r>
              <a:rPr lang="en-US" dirty="0" smtClean="0"/>
              <a:t>Iran (Theocratic)</a:t>
            </a:r>
            <a:br>
              <a:rPr lang="en-US" dirty="0" smtClean="0"/>
            </a:br>
            <a:r>
              <a:rPr lang="en-US" dirty="0" smtClean="0"/>
              <a:t>Saudi Arabia (Monarchial)</a:t>
            </a:r>
          </a:p>
          <a:p>
            <a:pPr indent="-182880">
              <a:defRPr/>
            </a:pPr>
            <a:r>
              <a:rPr lang="en-US" dirty="0" smtClean="0"/>
              <a:t>Why Be Alarmed?</a:t>
            </a:r>
          </a:p>
        </p:txBody>
      </p:sp>
    </p:spTree>
    <p:custDataLst>
      <p:tags r:id="rId1"/>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381000" y="457200"/>
            <a:ext cx="7848600" cy="838200"/>
          </a:xfrm>
        </p:spPr>
        <p:txBody>
          <a:bodyPr>
            <a:normAutofit fontScale="90000"/>
          </a:bodyPr>
          <a:lstStyle/>
          <a:p>
            <a:pPr>
              <a:defRPr/>
            </a:pPr>
            <a:r>
              <a:rPr lang="en-US" dirty="0" smtClean="0"/>
              <a:t>Freedom v. Authoritarianism</a:t>
            </a:r>
            <a:br>
              <a:rPr lang="en-US" dirty="0" smtClean="0"/>
            </a:br>
            <a:r>
              <a:rPr lang="en-US" sz="2200" dirty="0" smtClean="0"/>
              <a:t>The Basics</a:t>
            </a:r>
          </a:p>
        </p:txBody>
      </p:sp>
      <p:sp>
        <p:nvSpPr>
          <p:cNvPr id="4099" name="Rectangle 3"/>
          <p:cNvSpPr>
            <a:spLocks noGrp="1" noChangeArrowheads="1"/>
          </p:cNvSpPr>
          <p:nvPr>
            <p:ph idx="1"/>
          </p:nvPr>
        </p:nvSpPr>
        <p:spPr>
          <a:xfrm>
            <a:off x="152400" y="1447800"/>
            <a:ext cx="8610600" cy="5181600"/>
          </a:xfrm>
        </p:spPr>
        <p:txBody>
          <a:bodyPr>
            <a:normAutofit/>
          </a:bodyPr>
          <a:lstStyle/>
          <a:p>
            <a:pPr marL="274320" lvl="1" indent="0">
              <a:buNone/>
              <a:defRPr/>
            </a:pPr>
            <a:r>
              <a:rPr lang="en-US" b="1" u="sng" dirty="0" smtClean="0"/>
              <a:t>Freedom v. Authoritarianism</a:t>
            </a:r>
            <a:r>
              <a:rPr lang="en-US" b="1" dirty="0" smtClean="0"/>
              <a:t>:  </a:t>
            </a:r>
            <a:r>
              <a:rPr lang="en-US" dirty="0" smtClean="0"/>
              <a:t>Freedom is controversial everywhere, even in America where we claim that we stand for “freedom,” but the bigger picture is ideological</a:t>
            </a:r>
          </a:p>
          <a:p>
            <a:pPr lvl="2">
              <a:defRPr/>
            </a:pPr>
            <a:r>
              <a:rPr lang="en-US" dirty="0" smtClean="0"/>
              <a:t>For instance, what is the best way to organize a society, under a free government or under an authoritarian government? </a:t>
            </a:r>
          </a:p>
          <a:p>
            <a:pPr lvl="3">
              <a:defRPr/>
            </a:pPr>
            <a:r>
              <a:rPr lang="en-US" dirty="0"/>
              <a:t>T</a:t>
            </a:r>
            <a:r>
              <a:rPr lang="en-US" dirty="0" smtClean="0"/>
              <a:t>he world is divided on this issue</a:t>
            </a:r>
          </a:p>
          <a:p>
            <a:pPr lvl="3">
              <a:defRPr/>
            </a:pPr>
            <a:r>
              <a:rPr lang="en-US" dirty="0" smtClean="0"/>
              <a:t>Much of the conflict in the world is caused by this ideological conflict:  freedom v. authoritarianism</a:t>
            </a:r>
          </a:p>
          <a:p>
            <a:pPr lvl="2">
              <a:defRPr/>
            </a:pPr>
            <a:r>
              <a:rPr lang="en-US" b="1" dirty="0" smtClean="0"/>
              <a:t>There are a variety of types of authoritarian governments in the world: </a:t>
            </a:r>
          </a:p>
          <a:p>
            <a:pPr marL="1165860" lvl="3" indent="-342900">
              <a:buFont typeface="+mj-lt"/>
              <a:buAutoNum type="arabicPeriod"/>
              <a:defRPr/>
            </a:pPr>
            <a:r>
              <a:rPr lang="en-US" u="sng" dirty="0" smtClean="0"/>
              <a:t>China</a:t>
            </a:r>
            <a:r>
              <a:rPr lang="en-US" dirty="0" smtClean="0"/>
              <a:t> – officially a communist government but economic freedom is being allowed in the business world </a:t>
            </a:r>
          </a:p>
          <a:p>
            <a:pPr marL="1165860" lvl="3" indent="-342900">
              <a:buFont typeface="+mj-lt"/>
              <a:buAutoNum type="arabicPeriod"/>
              <a:defRPr/>
            </a:pPr>
            <a:r>
              <a:rPr lang="en-US" u="sng" dirty="0" smtClean="0"/>
              <a:t>Russia</a:t>
            </a:r>
            <a:r>
              <a:rPr lang="en-US" dirty="0" smtClean="0"/>
              <a:t> – officially a democracy, but in reality power is concentrated in the president (Vladimir Putin) </a:t>
            </a:r>
          </a:p>
          <a:p>
            <a:pPr marL="1165860" lvl="3" indent="-342900">
              <a:buFont typeface="+mj-lt"/>
              <a:buAutoNum type="arabicPeriod"/>
              <a:defRPr/>
            </a:pPr>
            <a:r>
              <a:rPr lang="en-US" u="sng" dirty="0" smtClean="0"/>
              <a:t>Iran</a:t>
            </a:r>
            <a:r>
              <a:rPr lang="en-US" dirty="0" smtClean="0"/>
              <a:t> – officially a theocracy (religious government), though Iran has a thriving democratic element, the religious side of government can veto anything passed by civilian (democratic) side of government</a:t>
            </a:r>
          </a:p>
          <a:p>
            <a:pPr marL="1165860" lvl="3" indent="-342900">
              <a:buFont typeface="+mj-lt"/>
              <a:buAutoNum type="arabicPeriod"/>
              <a:defRPr/>
            </a:pPr>
            <a:r>
              <a:rPr lang="en-US" u="sng" dirty="0" smtClean="0"/>
              <a:t>Saudi Arabia </a:t>
            </a:r>
            <a:r>
              <a:rPr lang="en-US" dirty="0" smtClean="0"/>
              <a:t>– officially a monarchy though there is a sharing of power between the religious side of government and the royal family</a:t>
            </a:r>
          </a:p>
          <a:p>
            <a:pPr marL="274320" lvl="1" indent="0">
              <a:buNone/>
              <a:defRPr/>
            </a:pPr>
            <a:endParaRPr lang="en-US" dirty="0" smtClean="0"/>
          </a:p>
        </p:txBody>
      </p:sp>
    </p:spTree>
    <p:custDataLst>
      <p:tags r:id="rId1"/>
    </p:custData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497958" y="381000"/>
            <a:ext cx="7848600" cy="838200"/>
          </a:xfrm>
        </p:spPr>
        <p:txBody>
          <a:bodyPr>
            <a:normAutofit fontScale="90000"/>
          </a:bodyPr>
          <a:lstStyle/>
          <a:p>
            <a:pPr>
              <a:defRPr/>
            </a:pPr>
            <a:r>
              <a:rPr lang="en-US" dirty="0" smtClean="0"/>
              <a:t>Authoritarian Government</a:t>
            </a:r>
            <a:br>
              <a:rPr lang="en-US" dirty="0" smtClean="0"/>
            </a:br>
            <a:r>
              <a:rPr lang="en-US" sz="2200" dirty="0" smtClean="0"/>
              <a:t>An International Perspective</a:t>
            </a:r>
          </a:p>
        </p:txBody>
      </p:sp>
      <p:sp>
        <p:nvSpPr>
          <p:cNvPr id="39942" name="Text Box 6"/>
          <p:cNvSpPr txBox="1">
            <a:spLocks noChangeArrowheads="1"/>
          </p:cNvSpPr>
          <p:nvPr/>
        </p:nvSpPr>
        <p:spPr bwMode="auto">
          <a:xfrm>
            <a:off x="533400" y="1410808"/>
            <a:ext cx="8153400" cy="1200329"/>
          </a:xfrm>
          <a:prstGeom prst="rect">
            <a:avLst/>
          </a:prstGeom>
          <a:solidFill>
            <a:schemeClr val="accent4">
              <a:lumMod val="75000"/>
            </a:schemeClr>
          </a:solidFill>
          <a:ln>
            <a:noFill/>
          </a:ln>
          <a:effectLst/>
          <a:extLst/>
        </p:spPr>
        <p:txBody>
          <a:bodyPr>
            <a:spAutoFit/>
          </a:bodyPr>
          <a:lstStyle/>
          <a:p>
            <a:pPr>
              <a:spcBef>
                <a:spcPct val="50000"/>
              </a:spcBef>
              <a:defRPr/>
            </a:pPr>
            <a:r>
              <a:rPr lang="en-US" b="1" dirty="0" smtClean="0">
                <a:solidFill>
                  <a:schemeClr val="bg2"/>
                </a:solidFill>
              </a:rPr>
              <a:t>Each authoritarian government profiled in this lecture—China, Russia, Iran, and Saudi Arabia—are categorized by Freedom House as “not </a:t>
            </a:r>
            <a:r>
              <a:rPr lang="en-US" b="1" dirty="0">
                <a:solidFill>
                  <a:schemeClr val="bg2"/>
                </a:solidFill>
              </a:rPr>
              <a:t>f</a:t>
            </a:r>
            <a:r>
              <a:rPr lang="en-US" b="1" dirty="0" smtClean="0">
                <a:solidFill>
                  <a:schemeClr val="bg2"/>
                </a:solidFill>
              </a:rPr>
              <a:t>ree”</a:t>
            </a:r>
            <a:endParaRPr lang="en-US" b="1" dirty="0">
              <a:solidFill>
                <a:schemeClr val="bg2"/>
              </a:solidFill>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2743831"/>
            <a:ext cx="6477000" cy="38680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62400" y="2611137"/>
            <a:ext cx="4467225"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2" y="2362200"/>
            <a:ext cx="7964487" cy="2200275"/>
          </a:xfrm>
        </p:spPr>
        <p:txBody>
          <a:bodyPr/>
          <a:lstStyle/>
          <a:p>
            <a:r>
              <a:rPr lang="en-US" dirty="0" smtClean="0"/>
              <a:t>Authoritarian Regimes</a:t>
            </a:r>
            <a:endParaRPr lang="en-US" dirty="0"/>
          </a:p>
        </p:txBody>
      </p:sp>
      <p:sp>
        <p:nvSpPr>
          <p:cNvPr id="3" name="Text Placeholder 2"/>
          <p:cNvSpPr>
            <a:spLocks noGrp="1"/>
          </p:cNvSpPr>
          <p:nvPr>
            <p:ph type="body" idx="1"/>
          </p:nvPr>
        </p:nvSpPr>
        <p:spPr/>
        <p:txBody>
          <a:bodyPr/>
          <a:lstStyle/>
          <a:p>
            <a:r>
              <a:rPr lang="en-US" dirty="0" smtClean="0"/>
              <a:t>China, Russia, Iran, and Saudi Arabia</a:t>
            </a:r>
            <a:endParaRPr lang="en-US" dirty="0"/>
          </a:p>
        </p:txBody>
      </p:sp>
    </p:spTree>
    <p:extLst>
      <p:ext uri="{BB962C8B-B14F-4D97-AF65-F5344CB8AC3E}">
        <p14:creationId xmlns:p14="http://schemas.microsoft.com/office/powerpoint/2010/main" val="26561340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457200"/>
            <a:ext cx="8229600" cy="838200"/>
          </a:xfrm>
        </p:spPr>
        <p:txBody>
          <a:bodyPr>
            <a:normAutofit fontScale="90000"/>
          </a:bodyPr>
          <a:lstStyle/>
          <a:p>
            <a:r>
              <a:rPr lang="en-US" dirty="0" smtClean="0"/>
              <a:t>China</a:t>
            </a:r>
            <a:br>
              <a:rPr lang="en-US" dirty="0" smtClean="0"/>
            </a:br>
            <a:r>
              <a:rPr lang="en-US" sz="2700" dirty="0" smtClean="0"/>
              <a:t>Organization of Government</a:t>
            </a:r>
            <a:endParaRPr lang="en-US" sz="2700" dirty="0"/>
          </a:p>
        </p:txBody>
      </p:sp>
      <p:pic>
        <p:nvPicPr>
          <p:cNvPr id="205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676400"/>
            <a:ext cx="5611852" cy="4191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6166104" y="975643"/>
            <a:ext cx="2667000" cy="4832092"/>
          </a:xfrm>
          <a:prstGeom prst="rect">
            <a:avLst/>
          </a:prstGeom>
          <a:solidFill>
            <a:schemeClr val="bg2"/>
          </a:solidFill>
        </p:spPr>
        <p:txBody>
          <a:bodyPr wrap="square" rtlCol="0">
            <a:spAutoFit/>
          </a:bodyPr>
          <a:lstStyle/>
          <a:p>
            <a:r>
              <a:rPr lang="en-US" sz="2200" dirty="0" smtClean="0"/>
              <a:t>China has what appears to be separation of powers (executive, legislative, judicial) but the real power in the country resides in the communist party</a:t>
            </a:r>
          </a:p>
          <a:p>
            <a:r>
              <a:rPr lang="en-US" sz="2200" dirty="0"/>
              <a:t/>
            </a:r>
            <a:br>
              <a:rPr lang="en-US" sz="2200" dirty="0"/>
            </a:br>
            <a:r>
              <a:rPr lang="en-US" sz="2200" dirty="0" smtClean="0"/>
              <a:t>The 9-member standing committee of the communist “politburo” holds the real power</a:t>
            </a:r>
            <a:endParaRPr lang="en-US" sz="2200" dirty="0"/>
          </a:p>
        </p:txBody>
      </p:sp>
    </p:spTree>
    <p:extLst>
      <p:ext uri="{BB962C8B-B14F-4D97-AF65-F5344CB8AC3E}">
        <p14:creationId xmlns:p14="http://schemas.microsoft.com/office/powerpoint/2010/main" val="85569160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457200"/>
            <a:ext cx="8229600" cy="990600"/>
          </a:xfrm>
        </p:spPr>
        <p:txBody>
          <a:bodyPr>
            <a:normAutofit fontScale="90000"/>
          </a:bodyPr>
          <a:lstStyle/>
          <a:p>
            <a:r>
              <a:rPr lang="en-US" dirty="0" smtClean="0"/>
              <a:t>Russia</a:t>
            </a:r>
            <a:br>
              <a:rPr lang="en-US" dirty="0" smtClean="0"/>
            </a:br>
            <a:r>
              <a:rPr lang="en-US" sz="2700" dirty="0" smtClean="0"/>
              <a:t>Organization of Government</a:t>
            </a:r>
            <a:endParaRPr lang="en-US" sz="2700"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9227" y="1704703"/>
            <a:ext cx="5355773" cy="37903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5943600" y="1066800"/>
            <a:ext cx="2971800" cy="5170646"/>
          </a:xfrm>
          <a:prstGeom prst="rect">
            <a:avLst/>
          </a:prstGeom>
          <a:solidFill>
            <a:schemeClr val="accent1">
              <a:lumMod val="20000"/>
              <a:lumOff val="80000"/>
            </a:schemeClr>
          </a:solidFill>
        </p:spPr>
        <p:txBody>
          <a:bodyPr wrap="square" rtlCol="0">
            <a:spAutoFit/>
          </a:bodyPr>
          <a:lstStyle/>
          <a:p>
            <a:r>
              <a:rPr lang="en-US" sz="2200" dirty="0" smtClean="0"/>
              <a:t>The Russian government is officially a “democracy,” but the president (Vladimir Putin) has consolidated most power in the chief executive (the president) </a:t>
            </a:r>
          </a:p>
          <a:p>
            <a:endParaRPr lang="en-US" sz="2200" dirty="0"/>
          </a:p>
          <a:p>
            <a:r>
              <a:rPr lang="en-US" sz="2200" dirty="0" smtClean="0"/>
              <a:t>Putin has ruled Russia, either as president or prime minister, since 2000 and he expects to be “elected” once more, holding power until at least 2024</a:t>
            </a:r>
            <a:endParaRPr lang="en-US" sz="2200" dirty="0"/>
          </a:p>
        </p:txBody>
      </p:sp>
    </p:spTree>
    <p:extLst>
      <p:ext uri="{BB962C8B-B14F-4D97-AF65-F5344CB8AC3E}">
        <p14:creationId xmlns:p14="http://schemas.microsoft.com/office/powerpoint/2010/main" val="19431292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381000"/>
            <a:ext cx="8229600" cy="914400"/>
          </a:xfrm>
        </p:spPr>
        <p:txBody>
          <a:bodyPr>
            <a:normAutofit fontScale="90000"/>
          </a:bodyPr>
          <a:lstStyle/>
          <a:p>
            <a:r>
              <a:rPr lang="en-US" dirty="0" smtClean="0"/>
              <a:t>Iran</a:t>
            </a:r>
            <a:br>
              <a:rPr lang="en-US" dirty="0" smtClean="0"/>
            </a:br>
            <a:r>
              <a:rPr lang="en-US" sz="2700" dirty="0" smtClean="0"/>
              <a:t>Organization of Government</a:t>
            </a:r>
            <a:endParaRPr lang="en-US" sz="27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524001"/>
            <a:ext cx="5594014" cy="4191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6248400" y="1439779"/>
            <a:ext cx="2667000" cy="2462213"/>
          </a:xfrm>
          <a:prstGeom prst="rect">
            <a:avLst/>
          </a:prstGeom>
          <a:solidFill>
            <a:srgbClr val="FBF7C1"/>
          </a:solidFill>
        </p:spPr>
        <p:txBody>
          <a:bodyPr wrap="square" rtlCol="0">
            <a:spAutoFit/>
          </a:bodyPr>
          <a:lstStyle/>
          <a:p>
            <a:r>
              <a:rPr lang="en-US" sz="2200" dirty="0" smtClean="0"/>
              <a:t>The Supreme Religious Leader controls most of the important institutional bodies in the Iranian governing hierarchy</a:t>
            </a:r>
            <a:endParaRPr lang="en-US" sz="2200" dirty="0"/>
          </a:p>
        </p:txBody>
      </p:sp>
    </p:spTree>
    <p:extLst>
      <p:ext uri="{BB962C8B-B14F-4D97-AF65-F5344CB8AC3E}">
        <p14:creationId xmlns:p14="http://schemas.microsoft.com/office/powerpoint/2010/main" val="37191161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81000"/>
            <a:ext cx="8229600" cy="914400"/>
          </a:xfrm>
        </p:spPr>
        <p:txBody>
          <a:bodyPr>
            <a:normAutofit fontScale="90000"/>
          </a:bodyPr>
          <a:lstStyle/>
          <a:p>
            <a:r>
              <a:rPr lang="en-US" dirty="0" smtClean="0"/>
              <a:t>Iran</a:t>
            </a:r>
            <a:br>
              <a:rPr lang="en-US" dirty="0" smtClean="0"/>
            </a:br>
            <a:r>
              <a:rPr lang="en-US" sz="2700" dirty="0" smtClean="0"/>
              <a:t>Organization of Government</a:t>
            </a:r>
            <a:endParaRPr lang="en-US" sz="2700"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916" y="1600200"/>
            <a:ext cx="5846284" cy="404046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6629400" y="1371600"/>
            <a:ext cx="2286000" cy="4154984"/>
          </a:xfrm>
          <a:prstGeom prst="rect">
            <a:avLst/>
          </a:prstGeom>
          <a:solidFill>
            <a:srgbClr val="FBF7C1"/>
          </a:solidFill>
        </p:spPr>
        <p:txBody>
          <a:bodyPr wrap="square" rtlCol="0">
            <a:spAutoFit/>
          </a:bodyPr>
          <a:lstStyle/>
          <a:p>
            <a:r>
              <a:rPr lang="en-US" sz="2200" dirty="0" smtClean="0"/>
              <a:t>Despite that there is a thriving democratic element in Iran, </a:t>
            </a:r>
          </a:p>
          <a:p>
            <a:r>
              <a:rPr lang="en-US" sz="2200" dirty="0"/>
              <a:t>t</a:t>
            </a:r>
            <a:r>
              <a:rPr lang="en-US" sz="2200" dirty="0" smtClean="0"/>
              <a:t>he Supreme Religious Leader has control over the military, the religious hierarchy, the justice system, and the media</a:t>
            </a:r>
            <a:endParaRPr lang="en-US" sz="2200" dirty="0"/>
          </a:p>
        </p:txBody>
      </p:sp>
    </p:spTree>
    <p:extLst>
      <p:ext uri="{BB962C8B-B14F-4D97-AF65-F5344CB8AC3E}">
        <p14:creationId xmlns:p14="http://schemas.microsoft.com/office/powerpoint/2010/main" val="2012581682"/>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EXPANDSHOWBAR" val="True"/>
  <p:tag name="BULLETTYPE" val="9"/>
  <p:tag name="RESPCOUNTERSTYLE" val="0"/>
  <p:tag name="INPUTSOURCE" val="1"/>
  <p:tag name="BACKUPMAINTENANCE" val="7"/>
  <p:tag name="ROTATIONINTERVAL" val="10"/>
  <p:tag name="RACERSMAXDISPLAYED" val="5"/>
  <p:tag name="TEAMSINLEADERBOARD" val="5"/>
  <p:tag name="BUBBLEVALUEFORMAT" val="0.0"/>
  <p:tag name="CUSTOMCELLFORECOLOR" val="-16777216"/>
  <p:tag name="CUSTOMCELLBACKCOLOR4" val="-8355712"/>
  <p:tag name="DISPLAYDEVICEID" val="True"/>
  <p:tag name="GRIDSIZE" val="{Width=800, Height=600}"/>
  <p:tag name="CHARTLABELS" val="1"/>
  <p:tag name="PARTLISTDEFAULT" val="1"/>
  <p:tag name="INCORRECTPOINTVALUE" val="0"/>
  <p:tag name="AUTOADJUSTPARTRANGE" val="True"/>
  <p:tag name="FIBNUMRESULTS" val="5"/>
  <p:tag name="PRRESPONSE2" val="9"/>
  <p:tag name="PRRESPONSE6" val="5"/>
  <p:tag name="PRRESPONSE10" val="1"/>
  <p:tag name="POWERPOINTVERSION" val="11.0"/>
  <p:tag name="CSVFORMAT" val="0"/>
  <p:tag name="RESPCOUNTERFORMAT" val="0"/>
  <p:tag name="ALLOWDUPLICATES" val="False"/>
  <p:tag name="REVIEWONLY" val="False"/>
  <p:tag name="RACEANIMATIONSPEED" val="3"/>
  <p:tag name="BUBBLENAMEVISIBLE" val="True"/>
  <p:tag name="CUSTOMGRIDBACKCOLOR" val="-722948"/>
  <p:tag name="USESCHEMECOLORS" val="True"/>
  <p:tag name="GRIDROTATIONINTERVAL" val="2"/>
  <p:tag name="CHARTCOLORS" val="0"/>
  <p:tag name="INCLUDEPPT" val="True"/>
  <p:tag name="REALTIMEBACKUPPATH" val="(None)"/>
  <p:tag name="FIBDISPLAYRESULTS" val="True"/>
  <p:tag name="PRRESPONSE3" val="8"/>
  <p:tag name="PRRESPONSE8" val="3"/>
  <p:tag name="TPVERSION" val="2008"/>
  <p:tag name="ANSWERNOWSTYLE" val="-1"/>
  <p:tag name="COUNTDOWNSECONDS" val="20"/>
  <p:tag name="AUTOADVANCE" val="False"/>
  <p:tag name="SKIPREMAININGRACESLIDES" val="True"/>
  <p:tag name="BUBBLEGROUPING" val="3"/>
  <p:tag name="CUSTOMCELLBACKCOLOR3" val="-268652"/>
  <p:tag name="AUTOSIZEGRID" val="True"/>
  <p:tag name="INCLUDENONRESPONDERS" val="False"/>
  <p:tag name="REALTIMEBACKUP" val="False"/>
  <p:tag name="FIBINCLUDEOTHER" val="True"/>
  <p:tag name="PRRESPONSE5" val="6"/>
  <p:tag name="ALWAYSOPENPOLL" val="False"/>
  <p:tag name="ANSWERNOWTEXT" val="Answer Now"/>
  <p:tag name="BACKUPSESSIONS" val="True"/>
  <p:tag name="RACEENDPOINTS" val="100"/>
  <p:tag name="DEFAULTNUMTEAMS" val="5"/>
  <p:tag name="DISPLAYDEVICENUMBER" val="True"/>
  <p:tag name="RESETCHARTS" val="True"/>
  <p:tag name="ZEROBASED" val="False"/>
  <p:tag name="PRRESPONSE1" val="10"/>
  <p:tag name="SHOWFLASHWARNING" val="True"/>
  <p:tag name="COUNTDOWNSTYLE" val="3"/>
  <p:tag name="AUTOUPDATEALIASES" val="True"/>
  <p:tag name="BUBBLESIZEVISIBLE" val="True"/>
  <p:tag name="GRIDOPACITY" val="90"/>
  <p:tag name="ALLOWUSERFEEDBACK" val="True"/>
  <p:tag name="FIBDISPLAYKEYWORDS" val="True"/>
  <p:tag name="SHOWBARVISIBLE" val="True"/>
  <p:tag name="NUMRESPONSES" val="1"/>
  <p:tag name="MAXRESPONDERS" val="5"/>
  <p:tag name="GRIDPOSITION" val="1"/>
  <p:tag name="CHARTSCALE" val="True"/>
  <p:tag name="PRRESPONSE9" val="2"/>
  <p:tag name="CHARTVALUEFORMAT" val="0%"/>
  <p:tag name="CUSTOMCELLBACKCOLOR2" val="-13395457"/>
  <p:tag name="CORRECTPOINTVALUE" val="1"/>
  <p:tag name="USESECONDARYMONITOR" val="True"/>
  <p:tag name="PARTICIPANTSINLEADERBOARD" val="5"/>
  <p:tag name="MULTIRESPDIVISOR" val="1"/>
  <p:tag name="SAVECSVWITHSESSION" val="True"/>
  <p:tag name="DISPLAYNAME" val="True"/>
  <p:tag name="PRRESPONSE7" val="4"/>
  <p:tag name="POLLINGCYCLE" val="2"/>
  <p:tag name="STDCHART" val="1"/>
  <p:tag name="RESPTABLESTYLE" val="1"/>
  <p:tag name="CUSTOMCELLBACKCOLOR1" val="-657956"/>
  <p:tag name="PRRESPONSE4" val="7"/>
  <p:tag name="ADVANCEDSETTINGSVIEW" val="False"/>
  <p:tag name="DELIMITERS" val="3.1"/>
</p:tagLst>
</file>

<file path=ppt/tags/tag2.xml><?xml version="1.0" encoding="utf-8"?>
<p:tagLst xmlns:a="http://schemas.openxmlformats.org/drawingml/2006/main" xmlns:r="http://schemas.openxmlformats.org/officeDocument/2006/relationships" xmlns:p="http://schemas.openxmlformats.org/presentationml/2006/main">
  <p:tag name="NOPREFERENCE" val="False"/>
  <p:tag name="DELIMITERS" val="3.1"/>
</p:tagLst>
</file>

<file path=ppt/tags/tag3.xml><?xml version="1.0" encoding="utf-8"?>
<p:tagLst xmlns:a="http://schemas.openxmlformats.org/drawingml/2006/main" xmlns:r="http://schemas.openxmlformats.org/officeDocument/2006/relationships" xmlns:p="http://schemas.openxmlformats.org/presentationml/2006/main">
  <p:tag name="NOPREFERENCE" val="False"/>
  <p:tag name="DELIMITERS" val="3.1"/>
</p:tagLst>
</file>

<file path=ppt/tags/tag4.xml><?xml version="1.0" encoding="utf-8"?>
<p:tagLst xmlns:a="http://schemas.openxmlformats.org/drawingml/2006/main" xmlns:r="http://schemas.openxmlformats.org/officeDocument/2006/relationships" xmlns:p="http://schemas.openxmlformats.org/presentationml/2006/main">
  <p:tag name="NOPREFERENCE" val="False"/>
  <p:tag name="DELIMITERS" val="3.1"/>
</p:tagLst>
</file>

<file path=ppt/tags/tag5.xml><?xml version="1.0" encoding="utf-8"?>
<p:tagLst xmlns:a="http://schemas.openxmlformats.org/drawingml/2006/main" xmlns:r="http://schemas.openxmlformats.org/officeDocument/2006/relationships" xmlns:p="http://schemas.openxmlformats.org/presentationml/2006/main">
  <p:tag name="NOPREFERENCE" val="False"/>
  <p:tag name="DELIMITERS" val="3.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Clarity</Template>
  <TotalTime>6804</TotalTime>
  <Pages>27</Pages>
  <Words>1481</Words>
  <Application>Microsoft Office PowerPoint</Application>
  <PresentationFormat>On-screen Show (4:3)</PresentationFormat>
  <Paragraphs>94</Paragraphs>
  <Slides>15</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Tahoma</vt:lpstr>
      <vt:lpstr>Times New Roman</vt:lpstr>
      <vt:lpstr>Clarity</vt:lpstr>
      <vt:lpstr>Authoritarian Government</vt:lpstr>
      <vt:lpstr>Lecture Outline</vt:lpstr>
      <vt:lpstr>Freedom v. Authoritarianism The Basics</vt:lpstr>
      <vt:lpstr>Authoritarian Government An International Perspective</vt:lpstr>
      <vt:lpstr>Authoritarian Regimes</vt:lpstr>
      <vt:lpstr>China Organization of Government</vt:lpstr>
      <vt:lpstr>Russia Organization of Government</vt:lpstr>
      <vt:lpstr>Iran Organization of Government</vt:lpstr>
      <vt:lpstr>Iran Organization of Government</vt:lpstr>
      <vt:lpstr>PowerPoint Presentation</vt:lpstr>
      <vt:lpstr>Authoritarianism</vt:lpstr>
      <vt:lpstr>PowerPoint Presentation</vt:lpstr>
      <vt:lpstr>Authoritarianism</vt:lpstr>
      <vt:lpstr>PowerPoint Presentation</vt:lpstr>
      <vt:lpstr>Conclusions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Civil Liberties</dc:title>
  <dc:creator>Clay McFaden</dc:creator>
  <cp:lastModifiedBy>Clay McFaden</cp:lastModifiedBy>
  <cp:revision>192</cp:revision>
  <cp:lastPrinted>1601-01-01T00:00:00Z</cp:lastPrinted>
  <dcterms:created xsi:type="dcterms:W3CDTF">2004-04-07T04:20:29Z</dcterms:created>
  <dcterms:modified xsi:type="dcterms:W3CDTF">2023-05-02T02:05:35Z</dcterms:modified>
</cp:coreProperties>
</file>

<file path=docProps/thumbnail.jpeg>
</file>